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5020" r:id="rId2"/>
    <p:sldId id="5022" r:id="rId3"/>
    <p:sldId id="11827438" r:id="rId4"/>
    <p:sldId id="1182743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-46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63EF3-722D-4A5A-BCC7-2BF4C57B2317}" type="datetimeFigureOut">
              <a:rPr lang="zh-CN" altLang="en-US" smtClean="0"/>
              <a:t>2022-10-21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6E11E-452B-4818-9958-95B33491FA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159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CD00A0-4257-4DB9-B4CB-626823EC6F0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041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CD00A0-4257-4DB9-B4CB-626823EC6F0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589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2EBAFB3-3B05-DDFA-44AF-8BA5F42B23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32A50B6B-E5C6-6E5A-16A5-B89782D4E2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E57D778-C9C4-2A13-9D89-6EA726BCE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4C4A8-27CE-46EA-A267-7F3434F557AF}" type="datetimeFigureOut">
              <a:rPr lang="zh-CN" altLang="en-US" smtClean="0"/>
              <a:t>2022-10-21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62073BC-1F98-0014-9BB4-A97FAD7B4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28A32E0-7C20-3B9A-00B5-97767A23D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2B26-F80B-4156-A7A3-38CB8C69F4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038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C73EE0F-EE38-35DA-B01D-3BCE0EE10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C88402D-F6D8-CEF3-8113-1591E89C59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8356C1A-151F-6D4C-B2A7-8A22EFC16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4C4A8-27CE-46EA-A267-7F3434F557AF}" type="datetimeFigureOut">
              <a:rPr lang="zh-CN" altLang="en-US" smtClean="0"/>
              <a:t>2022-10-21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A5277A4-8735-15A9-158F-4AE3D52DE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383DC6A-9CA0-107F-5A33-318D1CFB7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2B26-F80B-4156-A7A3-38CB8C69F4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913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A664EF99-3D49-F694-88AE-FC67F9A4C4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D36A43B-4A74-E843-B842-B55887821B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88F13F4-48D2-12A1-C301-EF81DA49A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4C4A8-27CE-46EA-A267-7F3434F557AF}" type="datetimeFigureOut">
              <a:rPr lang="zh-CN" altLang="en-US" smtClean="0"/>
              <a:t>2022-10-21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376DD18-5401-E0B2-B4DD-4F1F341C9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71D5C62-8198-3B9F-4E1E-FCAB213EF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2B26-F80B-4156-A7A3-38CB8C69F4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354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曙光内容1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39348" y="164638"/>
            <a:ext cx="10081123" cy="6277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800"/>
              </a:spcBef>
              <a:buSzTx/>
              <a:buFontTx/>
              <a:buNone/>
              <a:defRPr sz="3733" b="1">
                <a:solidFill>
                  <a:srgbClr val="595959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  <a:lvl2pPr marL="990575" indent="-380990">
              <a:spcBef>
                <a:spcPts val="800"/>
              </a:spcBef>
              <a:buFontTx/>
              <a:defRPr sz="3733" b="1">
                <a:solidFill>
                  <a:srgbClr val="595959"/>
                </a:solidFill>
                <a:latin typeface="微软雅黑"/>
                <a:ea typeface="微软雅黑"/>
                <a:cs typeface="微软雅黑"/>
                <a:sym typeface="微软雅黑"/>
              </a:defRPr>
            </a:lvl2pPr>
            <a:lvl3pPr marL="1574761" indent="-355591">
              <a:spcBef>
                <a:spcPts val="800"/>
              </a:spcBef>
              <a:buFontTx/>
              <a:defRPr sz="3733" b="1">
                <a:solidFill>
                  <a:srgbClr val="595959"/>
                </a:solidFill>
                <a:latin typeface="微软雅黑"/>
                <a:ea typeface="微软雅黑"/>
                <a:cs typeface="微软雅黑"/>
                <a:sym typeface="微软雅黑"/>
              </a:defRPr>
            </a:lvl3pPr>
            <a:lvl4pPr marL="2255462" indent="-426708">
              <a:spcBef>
                <a:spcPts val="800"/>
              </a:spcBef>
              <a:buFontTx/>
              <a:defRPr sz="3733" b="1">
                <a:solidFill>
                  <a:srgbClr val="595959"/>
                </a:solidFill>
                <a:latin typeface="微软雅黑"/>
                <a:ea typeface="微软雅黑"/>
                <a:cs typeface="微软雅黑"/>
                <a:sym typeface="微软雅黑"/>
              </a:defRPr>
            </a:lvl4pPr>
            <a:lvl5pPr marL="2865047" indent="-426708">
              <a:spcBef>
                <a:spcPts val="800"/>
              </a:spcBef>
              <a:buFontTx/>
              <a:defRPr sz="3733" b="1">
                <a:solidFill>
                  <a:srgbClr val="595959"/>
                </a:solidFill>
                <a:latin typeface="微软雅黑"/>
                <a:ea typeface="微软雅黑"/>
                <a:cs typeface="微软雅黑"/>
                <a:sym typeface="微软雅黑"/>
              </a:defRPr>
            </a:lvl5pPr>
          </a:lstStyle>
          <a:p>
            <a:r>
              <a:rPr dirty="0" err="1"/>
              <a:t>正文级别</a:t>
            </a:r>
            <a:r>
              <a:rPr dirty="0"/>
              <a:t> 1</a:t>
            </a:r>
          </a:p>
        </p:txBody>
      </p:sp>
      <p:sp>
        <p:nvSpPr>
          <p:cNvPr id="222" name="矩形 3"/>
          <p:cNvSpPr/>
          <p:nvPr/>
        </p:nvSpPr>
        <p:spPr>
          <a:xfrm>
            <a:off x="-1" y="164636"/>
            <a:ext cx="143341" cy="627741"/>
          </a:xfrm>
          <a:prstGeom prst="rect">
            <a:avLst/>
          </a:prstGeom>
          <a:solidFill>
            <a:srgbClr val="AD2830"/>
          </a:solidFill>
          <a:ln w="12700">
            <a:miter lim="400000"/>
          </a:ln>
        </p:spPr>
        <p:txBody>
          <a:bodyPr lIns="60959" rIns="6095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400"/>
          </a:p>
        </p:txBody>
      </p:sp>
      <p:sp>
        <p:nvSpPr>
          <p:cNvPr id="22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0083"/>
            <a:ext cx="2844800" cy="37253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9025764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EAEEB36-16BB-D4FE-79AE-AE103CB1F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226612E-28AE-15F6-F6FE-29709828B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432C5FE-F5E4-2F17-902A-225771B15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4C4A8-27CE-46EA-A267-7F3434F557AF}" type="datetimeFigureOut">
              <a:rPr lang="zh-CN" altLang="en-US" smtClean="0"/>
              <a:t>2022-10-21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F945E4B-F049-9C88-080D-9E1171501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49D3A00-CE45-0334-8E65-0E7091728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2B26-F80B-4156-A7A3-38CB8C69F4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185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3EA2A06-C545-B289-31E9-A4CC7AF99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CB94101-C39D-E51F-ED40-61455D8FEA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2CFEA77-E905-126F-9D20-629630C31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4C4A8-27CE-46EA-A267-7F3434F557AF}" type="datetimeFigureOut">
              <a:rPr lang="zh-CN" altLang="en-US" smtClean="0"/>
              <a:t>2022-10-21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419EED1-BF79-9EB9-C353-9966B84B8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797F085-6B6D-F1FE-BED2-C95C18AB2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2B26-F80B-4156-A7A3-38CB8C69F4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600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1FCD4A0-D8E1-71DA-285E-CEED3F14D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C097604-748D-1ED3-EB3B-891E20AD0A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D3CC8A1-8BB1-B121-B859-FFCB2EB3D6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F437F80-955B-F579-EFC5-BBA368E3D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4C4A8-27CE-46EA-A267-7F3434F557AF}" type="datetimeFigureOut">
              <a:rPr lang="zh-CN" altLang="en-US" smtClean="0"/>
              <a:t>2022-10-21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D41B074-CFEE-E051-FD14-4048172E6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D5474FF-3D53-21CC-DD4F-2F997AD7F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2B26-F80B-4156-A7A3-38CB8C69F4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914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451582C-E396-C387-32AA-656FB8E22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6CBD99C-B628-40BA-47A2-AF8AAC5B68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980C470-14C9-4300-7D39-9590F1C7A6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719E9E6F-4948-04B1-72A9-B49E719492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68F5D59D-5513-EB18-0443-17B22312D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CB533153-F250-EFF5-8000-D9E85AE95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4C4A8-27CE-46EA-A267-7F3434F557AF}" type="datetimeFigureOut">
              <a:rPr lang="zh-CN" altLang="en-US" smtClean="0"/>
              <a:t>2022-10-21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BB48724-1360-2D9A-C2F0-24C720219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FD12957-2E03-3FD2-4F77-04453025A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2B26-F80B-4156-A7A3-38CB8C69F4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5862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C1F0993-F2CC-21F4-9B40-B5E6DBDD4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412B7D3E-2EA2-90C7-029D-8E3202083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4C4A8-27CE-46EA-A267-7F3434F557AF}" type="datetimeFigureOut">
              <a:rPr lang="zh-CN" altLang="en-US" smtClean="0"/>
              <a:t>2022-10-21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95A2DCD3-7724-FCE0-CFF6-A78C8E434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9195ADD-88E9-FD8C-F444-F77277228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2B26-F80B-4156-A7A3-38CB8C69F4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25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F632EBF-0734-88C8-C830-A7A08E426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4C4A8-27CE-46EA-A267-7F3434F557AF}" type="datetimeFigureOut">
              <a:rPr lang="zh-CN" altLang="en-US" smtClean="0"/>
              <a:t>2022-10-21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73801377-5AC4-F9AE-5868-3F44D773D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7C3687F-F198-6540-DACB-6EE514026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2B26-F80B-4156-A7A3-38CB8C69F4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305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A621A54-CD4D-05C1-AE9E-95D51BB85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78A31F2-6E9A-BD1E-6B96-9952D8033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6775E4FD-BB05-81D5-2570-1F864B5210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67A2106-004F-E32E-DD25-2467E3F0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4C4A8-27CE-46EA-A267-7F3434F557AF}" type="datetimeFigureOut">
              <a:rPr lang="zh-CN" altLang="en-US" smtClean="0"/>
              <a:t>2022-10-21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A59AFF1-201B-DFBA-4E5B-52AC52CC0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3EE4717-A8FD-1C84-544B-221EEA482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2B26-F80B-4156-A7A3-38CB8C69F4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8652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AB04F9C-3E7F-BB72-B0C8-F610C4D97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2397BB95-9DFD-6F9E-9DE3-B643B569C4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8BC4A67-8B5D-19A5-611A-E699B18592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59664D3-3B27-2FB9-2D90-D2F68915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4C4A8-27CE-46EA-A267-7F3434F557AF}" type="datetimeFigureOut">
              <a:rPr lang="zh-CN" altLang="en-US" smtClean="0"/>
              <a:t>2022-10-21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FB7DF0D-34BC-B219-8C7D-0EF592E81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06E38E6-9C2B-5093-BA80-ED5CE7CAE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2B26-F80B-4156-A7A3-38CB8C69F4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055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1AF1F25C-144D-C5CF-05CC-DD3921196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7A14E12-E0C7-0081-BF6A-0CA89EE9A9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ECE4876-79E7-849C-1D8B-6E0CC7385B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4C4A8-27CE-46EA-A267-7F3434F557AF}" type="datetimeFigureOut">
              <a:rPr lang="zh-CN" altLang="en-US" smtClean="0"/>
              <a:t>2022-10-21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3BC8E5A-FF10-0816-A675-336452ADD2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28FF172-5BE8-509E-3C23-7F93B8ACD5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12B26-F80B-4156-A7A3-38CB8C69F4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28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" Target="slide2.xml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11" Type="http://schemas.microsoft.com/office/2007/relationships/hdphoto" Target="../media/hdphoto1.wdp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"/>
          </p:nvPr>
        </p:nvSpPr>
        <p:spPr>
          <a:xfrm>
            <a:off x="239348" y="164638"/>
            <a:ext cx="10435501" cy="627740"/>
          </a:xfrm>
        </p:spPr>
        <p:txBody>
          <a:bodyPr>
            <a:noAutofit/>
          </a:bodyPr>
          <a:lstStyle/>
          <a:p>
            <a:r>
              <a:rPr lang="zh-CN" altLang="en-US" sz="3200"/>
              <a:t>力学实验室项目背景</a:t>
            </a:r>
          </a:p>
          <a:p>
            <a:endParaRPr lang="zh-CN" altLang="en-US" sz="3200" dirty="0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6A4F9E2-6CF4-4B78-9C5D-F69BE92F95DB}"/>
              </a:ext>
            </a:extLst>
          </p:cNvPr>
          <p:cNvGrpSpPr/>
          <p:nvPr/>
        </p:nvGrpSpPr>
        <p:grpSpPr>
          <a:xfrm>
            <a:off x="624503" y="1031473"/>
            <a:ext cx="1253756" cy="389220"/>
            <a:chOff x="2108462" y="948755"/>
            <a:chExt cx="1253756" cy="389220"/>
          </a:xfrm>
        </p:grpSpPr>
        <p:sp>
          <p:nvSpPr>
            <p:cNvPr id="9" name="矩形: 圆角 11">
              <a:extLst>
                <a:ext uri="{FF2B5EF4-FFF2-40B4-BE49-F238E27FC236}">
                  <a16:creationId xmlns:a16="http://schemas.microsoft.com/office/drawing/2014/main" xmlns="" id="{01A7AC5D-E13F-49F2-BC01-C77090251C29}"/>
                </a:ext>
              </a:extLst>
            </p:cNvPr>
            <p:cNvSpPr/>
            <p:nvPr/>
          </p:nvSpPr>
          <p:spPr>
            <a:xfrm>
              <a:off x="2138082" y="977935"/>
              <a:ext cx="1224136" cy="36004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D28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0" name="矩形: 圆角 1">
              <a:extLst>
                <a:ext uri="{FF2B5EF4-FFF2-40B4-BE49-F238E27FC236}">
                  <a16:creationId xmlns:a16="http://schemas.microsoft.com/office/drawing/2014/main" xmlns="" id="{1FAB5404-159C-479C-B613-F0117B2620AB}"/>
                </a:ext>
              </a:extLst>
            </p:cNvPr>
            <p:cNvSpPr/>
            <p:nvPr/>
          </p:nvSpPr>
          <p:spPr>
            <a:xfrm>
              <a:off x="2108462" y="948755"/>
              <a:ext cx="1224136" cy="360040"/>
            </a:xfrm>
            <a:prstGeom prst="roundRect">
              <a:avLst/>
            </a:prstGeom>
            <a:solidFill>
              <a:srgbClr val="AD28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rPr>
                <a:t>项目背景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15B9329-102D-4449-B24C-AC93F7E96943}"/>
              </a:ext>
            </a:extLst>
          </p:cNvPr>
          <p:cNvGrpSpPr/>
          <p:nvPr/>
        </p:nvGrpSpPr>
        <p:grpSpPr>
          <a:xfrm>
            <a:off x="498906" y="1712370"/>
            <a:ext cx="3630034" cy="4159075"/>
            <a:chOff x="484218" y="1416658"/>
            <a:chExt cx="5819398" cy="4161410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B5E9F057-D7E5-4558-9F8A-3C2C4C3325C5}"/>
                </a:ext>
              </a:extLst>
            </p:cNvPr>
            <p:cNvSpPr/>
            <p:nvPr/>
          </p:nvSpPr>
          <p:spPr>
            <a:xfrm>
              <a:off x="618145" y="1517267"/>
              <a:ext cx="5469000" cy="39316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69240" algn="just">
                <a:lnSpc>
                  <a:spcPct val="150000"/>
                </a:lnSpc>
              </a:pPr>
              <a:r>
                <a:rPr lang="zh-CN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合肥工业大学是教育部直属的全国重点大学，是国家</a:t>
              </a:r>
              <a:r>
                <a:rPr lang="en-US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en-US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世界一流学科建设高校</a:t>
              </a:r>
              <a:r>
                <a:rPr lang="en-US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，国家</a:t>
              </a:r>
              <a:r>
                <a:rPr lang="en-US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“211</a:t>
              </a:r>
              <a:r>
                <a:rPr lang="zh-CN" altLang="en-US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工程</a:t>
              </a:r>
              <a:r>
                <a:rPr lang="en-US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建设高校，国家</a:t>
              </a:r>
              <a:r>
                <a:rPr lang="en-US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“985</a:t>
              </a:r>
              <a:r>
                <a:rPr lang="zh-CN" altLang="en-US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工程优势学科创新平台</a:t>
              </a:r>
              <a:r>
                <a:rPr lang="en-US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，学校共设有</a:t>
              </a:r>
              <a:r>
                <a:rPr lang="en-US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22</a:t>
              </a:r>
              <a:r>
                <a:rPr lang="zh-CN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个院部，教学质量和科研能力在国内首屈一指。</a:t>
              </a:r>
            </a:p>
            <a:p>
              <a:pPr indent="269240" algn="just">
                <a:lnSpc>
                  <a:spcPct val="150000"/>
                </a:lnSpc>
              </a:pPr>
              <a:r>
                <a:rPr lang="zh-CN" altLang="en-US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力学实验室于</a:t>
              </a:r>
              <a:r>
                <a:rPr lang="en-US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2021</a:t>
              </a:r>
              <a:r>
                <a:rPr lang="zh-CN" altLang="en-US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年已建设一套曙光</a:t>
              </a:r>
              <a:r>
                <a:rPr lang="en-US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HPC</a:t>
              </a:r>
              <a:r>
                <a:rPr lang="zh-CN" altLang="en-US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集群，随着相关科研工作的开展，实验室对</a:t>
              </a:r>
              <a:r>
                <a:rPr lang="en-US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CPU</a:t>
              </a:r>
              <a:r>
                <a:rPr lang="zh-CN" altLang="en-US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算力的需求不断提高，于</a:t>
              </a:r>
              <a:r>
                <a:rPr lang="en-US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2022</a:t>
              </a:r>
              <a:r>
                <a:rPr lang="zh-CN" altLang="en-US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年进行二期建设，通过增加</a:t>
              </a:r>
              <a:r>
                <a:rPr lang="en-US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CPU</a:t>
              </a:r>
              <a:r>
                <a:rPr lang="zh-CN" altLang="en-US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计算节点及</a:t>
              </a:r>
              <a:r>
                <a:rPr lang="en-US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GPU</a:t>
              </a:r>
              <a:r>
                <a:rPr lang="zh-CN" altLang="en-US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节点满足</a:t>
              </a:r>
              <a:r>
                <a:rPr lang="en-US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VASP</a:t>
              </a:r>
              <a:r>
                <a:rPr lang="zh-CN" altLang="en-US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Lammps</a:t>
              </a:r>
              <a:r>
                <a:rPr lang="zh-CN" altLang="en-US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等软件需求，在管理登录节点下扩展一套集中式存储，用于存储</a:t>
              </a:r>
              <a:r>
                <a:rPr lang="en-US" altLang="zh-CN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HPC</a:t>
              </a:r>
              <a:r>
                <a:rPr lang="zh-CN" altLang="en-US" sz="14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集群的相关数据</a:t>
              </a:r>
              <a:r>
                <a:rPr lang="zh-CN" altLang="zh-CN" sz="120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3F93FF0D-7179-49F5-9E45-D0F47548211D}"/>
                </a:ext>
              </a:extLst>
            </p:cNvPr>
            <p:cNvGrpSpPr/>
            <p:nvPr/>
          </p:nvGrpSpPr>
          <p:grpSpPr>
            <a:xfrm>
              <a:off x="484218" y="1416658"/>
              <a:ext cx="5819398" cy="4161410"/>
              <a:chOff x="732424" y="4581127"/>
              <a:chExt cx="5237327" cy="3861183"/>
            </a:xfrm>
          </p:grpSpPr>
          <p:sp>
            <p:nvSpPr>
              <p:cNvPr id="14" name="矩形: 圆角 15">
                <a:extLst>
                  <a:ext uri="{FF2B5EF4-FFF2-40B4-BE49-F238E27FC236}">
                    <a16:creationId xmlns:a16="http://schemas.microsoft.com/office/drawing/2014/main" xmlns="" id="{06A1B70A-E087-4E68-A145-4B13BF719460}"/>
                  </a:ext>
                </a:extLst>
              </p:cNvPr>
              <p:cNvSpPr/>
              <p:nvPr/>
            </p:nvSpPr>
            <p:spPr>
              <a:xfrm>
                <a:off x="762644" y="4581127"/>
                <a:ext cx="5187165" cy="3861183"/>
              </a:xfrm>
              <a:prstGeom prst="roundRect">
                <a:avLst>
                  <a:gd name="adj" fmla="val 12911"/>
                </a:avLst>
              </a:prstGeom>
              <a:noFill/>
              <a:ln w="6350" cap="flat" cmpd="sng" algn="ctr">
                <a:solidFill>
                  <a:srgbClr val="C00000">
                    <a:alpha val="34000"/>
                  </a:srgbClr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Arial"/>
                  <a:ea typeface="楷体"/>
                  <a:cs typeface="+mn-cs"/>
                </a:endParaRPr>
              </a:p>
            </p:txBody>
          </p:sp>
          <p:sp>
            <p:nvSpPr>
              <p:cNvPr id="15" name="任意多边形: 形状 16">
                <a:extLst>
                  <a:ext uri="{FF2B5EF4-FFF2-40B4-BE49-F238E27FC236}">
                    <a16:creationId xmlns:a16="http://schemas.microsoft.com/office/drawing/2014/main" xmlns="" id="{C62E2754-C342-48F4-8C19-53FDD2120BD3}"/>
                  </a:ext>
                </a:extLst>
              </p:cNvPr>
              <p:cNvSpPr/>
              <p:nvPr/>
            </p:nvSpPr>
            <p:spPr>
              <a:xfrm>
                <a:off x="766529" y="4581128"/>
                <a:ext cx="172852" cy="215444"/>
              </a:xfrm>
              <a:custGeom>
                <a:avLst/>
                <a:gdLst>
                  <a:gd name="connsiteX0" fmla="*/ 55882 w 69229"/>
                  <a:gd name="connsiteY0" fmla="*/ 0 h 81087"/>
                  <a:gd name="connsiteX1" fmla="*/ 69229 w 69229"/>
                  <a:gd name="connsiteY1" fmla="*/ 0 h 81087"/>
                  <a:gd name="connsiteX2" fmla="*/ 69229 w 69229"/>
                  <a:gd name="connsiteY2" fmla="*/ 81087 h 81087"/>
                  <a:gd name="connsiteX3" fmla="*/ 0 w 69229"/>
                  <a:gd name="connsiteY3" fmla="*/ 81087 h 81087"/>
                  <a:gd name="connsiteX4" fmla="*/ 0 w 69229"/>
                  <a:gd name="connsiteY4" fmla="*/ 55882 h 81087"/>
                  <a:gd name="connsiteX5" fmla="*/ 55882 w 69229"/>
                  <a:gd name="connsiteY5" fmla="*/ 0 h 81087"/>
                  <a:gd name="connsiteX0" fmla="*/ 69229 w 160669"/>
                  <a:gd name="connsiteY0" fmla="*/ 81087 h 172527"/>
                  <a:gd name="connsiteX1" fmla="*/ 0 w 160669"/>
                  <a:gd name="connsiteY1" fmla="*/ 81087 h 172527"/>
                  <a:gd name="connsiteX2" fmla="*/ 0 w 160669"/>
                  <a:gd name="connsiteY2" fmla="*/ 55882 h 172527"/>
                  <a:gd name="connsiteX3" fmla="*/ 55882 w 160669"/>
                  <a:gd name="connsiteY3" fmla="*/ 0 h 172527"/>
                  <a:gd name="connsiteX4" fmla="*/ 69229 w 160669"/>
                  <a:gd name="connsiteY4" fmla="*/ 0 h 172527"/>
                  <a:gd name="connsiteX5" fmla="*/ 160669 w 160669"/>
                  <a:gd name="connsiteY5" fmla="*/ 172527 h 172527"/>
                  <a:gd name="connsiteX0" fmla="*/ 69229 w 69229"/>
                  <a:gd name="connsiteY0" fmla="*/ 81087 h 81087"/>
                  <a:gd name="connsiteX1" fmla="*/ 0 w 69229"/>
                  <a:gd name="connsiteY1" fmla="*/ 81087 h 81087"/>
                  <a:gd name="connsiteX2" fmla="*/ 0 w 69229"/>
                  <a:gd name="connsiteY2" fmla="*/ 55882 h 81087"/>
                  <a:gd name="connsiteX3" fmla="*/ 55882 w 69229"/>
                  <a:gd name="connsiteY3" fmla="*/ 0 h 81087"/>
                  <a:gd name="connsiteX4" fmla="*/ 69229 w 69229"/>
                  <a:gd name="connsiteY4" fmla="*/ 0 h 81087"/>
                  <a:gd name="connsiteX0" fmla="*/ 0 w 69229"/>
                  <a:gd name="connsiteY0" fmla="*/ 81087 h 81087"/>
                  <a:gd name="connsiteX1" fmla="*/ 0 w 69229"/>
                  <a:gd name="connsiteY1" fmla="*/ 55882 h 81087"/>
                  <a:gd name="connsiteX2" fmla="*/ 55882 w 69229"/>
                  <a:gd name="connsiteY2" fmla="*/ 0 h 81087"/>
                  <a:gd name="connsiteX3" fmla="*/ 69229 w 69229"/>
                  <a:gd name="connsiteY3" fmla="*/ 0 h 81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229" h="81087">
                    <a:moveTo>
                      <a:pt x="0" y="81087"/>
                    </a:moveTo>
                    <a:lnTo>
                      <a:pt x="0" y="55882"/>
                    </a:lnTo>
                    <a:cubicBezTo>
                      <a:pt x="0" y="25019"/>
                      <a:pt x="25019" y="0"/>
                      <a:pt x="55882" y="0"/>
                    </a:cubicBezTo>
                    <a:lnTo>
                      <a:pt x="69229" y="0"/>
                    </a:lnTo>
                  </a:path>
                </a:pathLst>
              </a:cu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楷体"/>
                  <a:cs typeface="+mn-cs"/>
                </a:endParaRPr>
              </a:p>
            </p:txBody>
          </p:sp>
          <p:sp>
            <p:nvSpPr>
              <p:cNvPr id="16" name="任意多边形: 形状 17">
                <a:extLst>
                  <a:ext uri="{FF2B5EF4-FFF2-40B4-BE49-F238E27FC236}">
                    <a16:creationId xmlns:a16="http://schemas.microsoft.com/office/drawing/2014/main" xmlns="" id="{547FF0CC-C638-4BC6-8E47-5E3E6F5A9B45}"/>
                  </a:ext>
                </a:extLst>
              </p:cNvPr>
              <p:cNvSpPr/>
              <p:nvPr/>
            </p:nvSpPr>
            <p:spPr>
              <a:xfrm>
                <a:off x="732424" y="8199677"/>
                <a:ext cx="206958" cy="213526"/>
              </a:xfrm>
              <a:custGeom>
                <a:avLst/>
                <a:gdLst>
                  <a:gd name="connsiteX0" fmla="*/ 0 w 69229"/>
                  <a:gd name="connsiteY0" fmla="*/ 0 h 67120"/>
                  <a:gd name="connsiteX1" fmla="*/ 69229 w 69229"/>
                  <a:gd name="connsiteY1" fmla="*/ 0 h 67120"/>
                  <a:gd name="connsiteX2" fmla="*/ 69229 w 69229"/>
                  <a:gd name="connsiteY2" fmla="*/ 67120 h 67120"/>
                  <a:gd name="connsiteX3" fmla="*/ 55882 w 69229"/>
                  <a:gd name="connsiteY3" fmla="*/ 67120 h 67120"/>
                  <a:gd name="connsiteX4" fmla="*/ 0 w 69229"/>
                  <a:gd name="connsiteY4" fmla="*/ 11238 h 67120"/>
                  <a:gd name="connsiteX5" fmla="*/ 0 w 69229"/>
                  <a:gd name="connsiteY5" fmla="*/ 0 h 67120"/>
                  <a:gd name="connsiteX0" fmla="*/ 69229 w 160669"/>
                  <a:gd name="connsiteY0" fmla="*/ 0 h 91440"/>
                  <a:gd name="connsiteX1" fmla="*/ 69229 w 160669"/>
                  <a:gd name="connsiteY1" fmla="*/ 67120 h 91440"/>
                  <a:gd name="connsiteX2" fmla="*/ 55882 w 160669"/>
                  <a:gd name="connsiteY2" fmla="*/ 67120 h 91440"/>
                  <a:gd name="connsiteX3" fmla="*/ 0 w 160669"/>
                  <a:gd name="connsiteY3" fmla="*/ 11238 h 91440"/>
                  <a:gd name="connsiteX4" fmla="*/ 0 w 160669"/>
                  <a:gd name="connsiteY4" fmla="*/ 0 h 91440"/>
                  <a:gd name="connsiteX5" fmla="*/ 160669 w 160669"/>
                  <a:gd name="connsiteY5" fmla="*/ 91440 h 91440"/>
                  <a:gd name="connsiteX0" fmla="*/ 69229 w 69229"/>
                  <a:gd name="connsiteY0" fmla="*/ 0 h 67120"/>
                  <a:gd name="connsiteX1" fmla="*/ 69229 w 69229"/>
                  <a:gd name="connsiteY1" fmla="*/ 67120 h 67120"/>
                  <a:gd name="connsiteX2" fmla="*/ 55882 w 69229"/>
                  <a:gd name="connsiteY2" fmla="*/ 67120 h 67120"/>
                  <a:gd name="connsiteX3" fmla="*/ 0 w 69229"/>
                  <a:gd name="connsiteY3" fmla="*/ 11238 h 67120"/>
                  <a:gd name="connsiteX4" fmla="*/ 0 w 69229"/>
                  <a:gd name="connsiteY4" fmla="*/ 0 h 67120"/>
                  <a:gd name="connsiteX0" fmla="*/ 69229 w 69229"/>
                  <a:gd name="connsiteY0" fmla="*/ 67120 h 67120"/>
                  <a:gd name="connsiteX1" fmla="*/ 55882 w 69229"/>
                  <a:gd name="connsiteY1" fmla="*/ 67120 h 67120"/>
                  <a:gd name="connsiteX2" fmla="*/ 0 w 69229"/>
                  <a:gd name="connsiteY2" fmla="*/ 11238 h 67120"/>
                  <a:gd name="connsiteX3" fmla="*/ 0 w 69229"/>
                  <a:gd name="connsiteY3" fmla="*/ 0 h 67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229" h="67120">
                    <a:moveTo>
                      <a:pt x="69229" y="67120"/>
                    </a:moveTo>
                    <a:lnTo>
                      <a:pt x="55882" y="67120"/>
                    </a:lnTo>
                    <a:cubicBezTo>
                      <a:pt x="25019" y="67120"/>
                      <a:pt x="0" y="42101"/>
                      <a:pt x="0" y="11238"/>
                    </a:cubicBezTo>
                    <a:lnTo>
                      <a:pt x="0" y="0"/>
                    </a:lnTo>
                  </a:path>
                </a:pathLst>
              </a:cu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楷体"/>
                  <a:cs typeface="+mn-cs"/>
                </a:endParaRPr>
              </a:p>
            </p:txBody>
          </p:sp>
          <p:sp>
            <p:nvSpPr>
              <p:cNvPr id="17" name="任意多边形: 形状 18">
                <a:extLst>
                  <a:ext uri="{FF2B5EF4-FFF2-40B4-BE49-F238E27FC236}">
                    <a16:creationId xmlns:a16="http://schemas.microsoft.com/office/drawing/2014/main" xmlns="" id="{392113D9-DA05-4463-A73B-F2A9276B8982}"/>
                  </a:ext>
                </a:extLst>
              </p:cNvPr>
              <p:cNvSpPr/>
              <p:nvPr/>
            </p:nvSpPr>
            <p:spPr>
              <a:xfrm flipH="1">
                <a:off x="5762793" y="8182203"/>
                <a:ext cx="206958" cy="213526"/>
              </a:xfrm>
              <a:custGeom>
                <a:avLst/>
                <a:gdLst>
                  <a:gd name="connsiteX0" fmla="*/ 0 w 69229"/>
                  <a:gd name="connsiteY0" fmla="*/ 0 h 67120"/>
                  <a:gd name="connsiteX1" fmla="*/ 69229 w 69229"/>
                  <a:gd name="connsiteY1" fmla="*/ 0 h 67120"/>
                  <a:gd name="connsiteX2" fmla="*/ 69229 w 69229"/>
                  <a:gd name="connsiteY2" fmla="*/ 67120 h 67120"/>
                  <a:gd name="connsiteX3" fmla="*/ 55882 w 69229"/>
                  <a:gd name="connsiteY3" fmla="*/ 67120 h 67120"/>
                  <a:gd name="connsiteX4" fmla="*/ 0 w 69229"/>
                  <a:gd name="connsiteY4" fmla="*/ 11238 h 67120"/>
                  <a:gd name="connsiteX5" fmla="*/ 0 w 69229"/>
                  <a:gd name="connsiteY5" fmla="*/ 0 h 67120"/>
                  <a:gd name="connsiteX0" fmla="*/ 69229 w 160669"/>
                  <a:gd name="connsiteY0" fmla="*/ 0 h 91440"/>
                  <a:gd name="connsiteX1" fmla="*/ 69229 w 160669"/>
                  <a:gd name="connsiteY1" fmla="*/ 67120 h 91440"/>
                  <a:gd name="connsiteX2" fmla="*/ 55882 w 160669"/>
                  <a:gd name="connsiteY2" fmla="*/ 67120 h 91440"/>
                  <a:gd name="connsiteX3" fmla="*/ 0 w 160669"/>
                  <a:gd name="connsiteY3" fmla="*/ 11238 h 91440"/>
                  <a:gd name="connsiteX4" fmla="*/ 0 w 160669"/>
                  <a:gd name="connsiteY4" fmla="*/ 0 h 91440"/>
                  <a:gd name="connsiteX5" fmla="*/ 160669 w 160669"/>
                  <a:gd name="connsiteY5" fmla="*/ 91440 h 91440"/>
                  <a:gd name="connsiteX0" fmla="*/ 69229 w 69229"/>
                  <a:gd name="connsiteY0" fmla="*/ 0 h 67120"/>
                  <a:gd name="connsiteX1" fmla="*/ 69229 w 69229"/>
                  <a:gd name="connsiteY1" fmla="*/ 67120 h 67120"/>
                  <a:gd name="connsiteX2" fmla="*/ 55882 w 69229"/>
                  <a:gd name="connsiteY2" fmla="*/ 67120 h 67120"/>
                  <a:gd name="connsiteX3" fmla="*/ 0 w 69229"/>
                  <a:gd name="connsiteY3" fmla="*/ 11238 h 67120"/>
                  <a:gd name="connsiteX4" fmla="*/ 0 w 69229"/>
                  <a:gd name="connsiteY4" fmla="*/ 0 h 67120"/>
                  <a:gd name="connsiteX0" fmla="*/ 69229 w 69229"/>
                  <a:gd name="connsiteY0" fmla="*/ 67120 h 67120"/>
                  <a:gd name="connsiteX1" fmla="*/ 55882 w 69229"/>
                  <a:gd name="connsiteY1" fmla="*/ 67120 h 67120"/>
                  <a:gd name="connsiteX2" fmla="*/ 0 w 69229"/>
                  <a:gd name="connsiteY2" fmla="*/ 11238 h 67120"/>
                  <a:gd name="connsiteX3" fmla="*/ 0 w 69229"/>
                  <a:gd name="connsiteY3" fmla="*/ 0 h 67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229" h="67120">
                    <a:moveTo>
                      <a:pt x="69229" y="67120"/>
                    </a:moveTo>
                    <a:lnTo>
                      <a:pt x="55882" y="67120"/>
                    </a:lnTo>
                    <a:cubicBezTo>
                      <a:pt x="25019" y="67120"/>
                      <a:pt x="0" y="42101"/>
                      <a:pt x="0" y="11238"/>
                    </a:cubicBezTo>
                    <a:lnTo>
                      <a:pt x="0" y="0"/>
                    </a:lnTo>
                  </a:path>
                </a:pathLst>
              </a:cu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楷体"/>
                  <a:cs typeface="+mn-cs"/>
                </a:endParaRPr>
              </a:p>
            </p:txBody>
          </p:sp>
          <p:sp>
            <p:nvSpPr>
              <p:cNvPr id="18" name="任意多边形: 形状 19">
                <a:extLst>
                  <a:ext uri="{FF2B5EF4-FFF2-40B4-BE49-F238E27FC236}">
                    <a16:creationId xmlns:a16="http://schemas.microsoft.com/office/drawing/2014/main" xmlns="" id="{227716E8-F447-4F92-8141-F6ED575F8E69}"/>
                  </a:ext>
                </a:extLst>
              </p:cNvPr>
              <p:cNvSpPr/>
              <p:nvPr/>
            </p:nvSpPr>
            <p:spPr>
              <a:xfrm flipH="1">
                <a:off x="5770493" y="4581128"/>
                <a:ext cx="172852" cy="215444"/>
              </a:xfrm>
              <a:custGeom>
                <a:avLst/>
                <a:gdLst>
                  <a:gd name="connsiteX0" fmla="*/ 55882 w 69229"/>
                  <a:gd name="connsiteY0" fmla="*/ 0 h 81087"/>
                  <a:gd name="connsiteX1" fmla="*/ 69229 w 69229"/>
                  <a:gd name="connsiteY1" fmla="*/ 0 h 81087"/>
                  <a:gd name="connsiteX2" fmla="*/ 69229 w 69229"/>
                  <a:gd name="connsiteY2" fmla="*/ 81087 h 81087"/>
                  <a:gd name="connsiteX3" fmla="*/ 0 w 69229"/>
                  <a:gd name="connsiteY3" fmla="*/ 81087 h 81087"/>
                  <a:gd name="connsiteX4" fmla="*/ 0 w 69229"/>
                  <a:gd name="connsiteY4" fmla="*/ 55882 h 81087"/>
                  <a:gd name="connsiteX5" fmla="*/ 55882 w 69229"/>
                  <a:gd name="connsiteY5" fmla="*/ 0 h 81087"/>
                  <a:gd name="connsiteX0" fmla="*/ 69229 w 160669"/>
                  <a:gd name="connsiteY0" fmla="*/ 81087 h 172527"/>
                  <a:gd name="connsiteX1" fmla="*/ 0 w 160669"/>
                  <a:gd name="connsiteY1" fmla="*/ 81087 h 172527"/>
                  <a:gd name="connsiteX2" fmla="*/ 0 w 160669"/>
                  <a:gd name="connsiteY2" fmla="*/ 55882 h 172527"/>
                  <a:gd name="connsiteX3" fmla="*/ 55882 w 160669"/>
                  <a:gd name="connsiteY3" fmla="*/ 0 h 172527"/>
                  <a:gd name="connsiteX4" fmla="*/ 69229 w 160669"/>
                  <a:gd name="connsiteY4" fmla="*/ 0 h 172527"/>
                  <a:gd name="connsiteX5" fmla="*/ 160669 w 160669"/>
                  <a:gd name="connsiteY5" fmla="*/ 172527 h 172527"/>
                  <a:gd name="connsiteX0" fmla="*/ 69229 w 69229"/>
                  <a:gd name="connsiteY0" fmla="*/ 81087 h 81087"/>
                  <a:gd name="connsiteX1" fmla="*/ 0 w 69229"/>
                  <a:gd name="connsiteY1" fmla="*/ 81087 h 81087"/>
                  <a:gd name="connsiteX2" fmla="*/ 0 w 69229"/>
                  <a:gd name="connsiteY2" fmla="*/ 55882 h 81087"/>
                  <a:gd name="connsiteX3" fmla="*/ 55882 w 69229"/>
                  <a:gd name="connsiteY3" fmla="*/ 0 h 81087"/>
                  <a:gd name="connsiteX4" fmla="*/ 69229 w 69229"/>
                  <a:gd name="connsiteY4" fmla="*/ 0 h 81087"/>
                  <a:gd name="connsiteX0" fmla="*/ 0 w 69229"/>
                  <a:gd name="connsiteY0" fmla="*/ 81087 h 81087"/>
                  <a:gd name="connsiteX1" fmla="*/ 0 w 69229"/>
                  <a:gd name="connsiteY1" fmla="*/ 55882 h 81087"/>
                  <a:gd name="connsiteX2" fmla="*/ 55882 w 69229"/>
                  <a:gd name="connsiteY2" fmla="*/ 0 h 81087"/>
                  <a:gd name="connsiteX3" fmla="*/ 69229 w 69229"/>
                  <a:gd name="connsiteY3" fmla="*/ 0 h 81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229" h="81087">
                    <a:moveTo>
                      <a:pt x="0" y="81087"/>
                    </a:moveTo>
                    <a:lnTo>
                      <a:pt x="0" y="55882"/>
                    </a:lnTo>
                    <a:cubicBezTo>
                      <a:pt x="0" y="25019"/>
                      <a:pt x="25019" y="0"/>
                      <a:pt x="55882" y="0"/>
                    </a:cubicBezTo>
                    <a:lnTo>
                      <a:pt x="69229" y="0"/>
                    </a:lnTo>
                  </a:path>
                </a:pathLst>
              </a:custGeom>
              <a:noFill/>
              <a:ln w="28575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楷体"/>
                  <a:cs typeface="+mn-cs"/>
                </a:endParaRPr>
              </a:p>
            </p:txBody>
          </p:sp>
        </p:grp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12BE66B-7164-42EB-A33F-855E6B08E3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247" y="2025041"/>
            <a:ext cx="6919274" cy="353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08142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"/>
          </p:nvPr>
        </p:nvSpPr>
        <p:spPr>
          <a:xfrm>
            <a:off x="239348" y="164638"/>
            <a:ext cx="10435501" cy="627740"/>
          </a:xfrm>
        </p:spPr>
        <p:txBody>
          <a:bodyPr>
            <a:noAutofit/>
          </a:bodyPr>
          <a:lstStyle/>
          <a:p>
            <a:r>
              <a:rPr lang="zh-CN" altLang="en-US" sz="3200"/>
              <a:t>力学实验室</a:t>
            </a:r>
            <a:r>
              <a:rPr lang="en-US" altLang="zh-CN" sz="3200"/>
              <a:t>HPC</a:t>
            </a:r>
            <a:r>
              <a:rPr lang="zh-CN" altLang="en-US" sz="3200"/>
              <a:t>解决方案</a:t>
            </a:r>
            <a:endParaRPr lang="zh-CN" altLang="en-US" sz="3200" dirty="0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6A4F9E2-6CF4-4B78-9C5D-F69BE92F95DB}"/>
              </a:ext>
            </a:extLst>
          </p:cNvPr>
          <p:cNvGrpSpPr/>
          <p:nvPr/>
        </p:nvGrpSpPr>
        <p:grpSpPr>
          <a:xfrm>
            <a:off x="624503" y="1031473"/>
            <a:ext cx="1253756" cy="389220"/>
            <a:chOff x="2108462" y="948755"/>
            <a:chExt cx="1253756" cy="389220"/>
          </a:xfrm>
        </p:grpSpPr>
        <p:sp>
          <p:nvSpPr>
            <p:cNvPr id="9" name="矩形: 圆角 11">
              <a:extLst>
                <a:ext uri="{FF2B5EF4-FFF2-40B4-BE49-F238E27FC236}">
                  <a16:creationId xmlns:a16="http://schemas.microsoft.com/office/drawing/2014/main" xmlns="" id="{01A7AC5D-E13F-49F2-BC01-C77090251C29}"/>
                </a:ext>
              </a:extLst>
            </p:cNvPr>
            <p:cNvSpPr/>
            <p:nvPr/>
          </p:nvSpPr>
          <p:spPr>
            <a:xfrm>
              <a:off x="2138082" y="977935"/>
              <a:ext cx="1224136" cy="36004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D28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0" name="矩形: 圆角 1">
              <a:extLst>
                <a:ext uri="{FF2B5EF4-FFF2-40B4-BE49-F238E27FC236}">
                  <a16:creationId xmlns:a16="http://schemas.microsoft.com/office/drawing/2014/main" xmlns="" id="{1FAB5404-159C-479C-B613-F0117B2620AB}"/>
                </a:ext>
              </a:extLst>
            </p:cNvPr>
            <p:cNvSpPr/>
            <p:nvPr/>
          </p:nvSpPr>
          <p:spPr>
            <a:xfrm>
              <a:off x="2108462" y="948755"/>
              <a:ext cx="1224136" cy="360040"/>
            </a:xfrm>
            <a:prstGeom prst="roundRect">
              <a:avLst/>
            </a:prstGeom>
            <a:solidFill>
              <a:srgbClr val="AD28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rPr>
                <a:t>整体方案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B5E9F057-D7E5-4558-9F8A-3C2C4C3325C5}"/>
              </a:ext>
            </a:extLst>
          </p:cNvPr>
          <p:cNvSpPr/>
          <p:nvPr/>
        </p:nvSpPr>
        <p:spPr>
          <a:xfrm>
            <a:off x="467805" y="1976963"/>
            <a:ext cx="4146776" cy="4595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力学实验室于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-2022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年共建设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期曙光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HPC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集群，共建设管理登录节点、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计算节点、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GPU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计算节点、磁盘阵列及配套网络。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：向量化指令利用好（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AVX512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），浮点计算能力可提供</a:t>
            </a:r>
            <a:r>
              <a:rPr lang="en-US" altLang="zh-CN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29.696TFLOPS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内存：提供</a:t>
            </a:r>
            <a:r>
              <a:rPr lang="en-US" altLang="zh-CN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1920G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计算内存（满配内存通道）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存储：管理节点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磁盘阵列共提供</a:t>
            </a:r>
            <a:r>
              <a:rPr lang="en-US" altLang="zh-CN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312T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存储容量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GPU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：配置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P5000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显卡为仿真软件提供图像输出能力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9240" algn="just">
              <a:lnSpc>
                <a:spcPct val="150000"/>
              </a:lnSpc>
            </a:pPr>
            <a:endParaRPr lang="zh-CN" altLang="zh-CN" sz="12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7AAD6176-29E2-3D1B-7CB6-6576A3E3E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8089" y="1976963"/>
            <a:ext cx="6819116" cy="382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60680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437BBEDE-1935-9AD4-37B2-130781FBC65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239348" y="155211"/>
            <a:ext cx="10081123" cy="627740"/>
          </a:xfrm>
        </p:spPr>
        <p:txBody>
          <a:bodyPr/>
          <a:lstStyle/>
          <a:p>
            <a:r>
              <a:rPr kumimoji="1" lang="zh-CN" altLang="en-US"/>
              <a:t>各大高校课题组算力资源</a:t>
            </a:r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D33DDBC8-C3F9-30EB-2BAA-CAF792493ED3}"/>
              </a:ext>
            </a:extLst>
          </p:cNvPr>
          <p:cNvSpPr txBox="1"/>
          <p:nvPr/>
        </p:nvSpPr>
        <p:spPr>
          <a:xfrm>
            <a:off x="883174" y="1065228"/>
            <a:ext cx="601724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中国科学技术大学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以课题组为单位的主要为微尺度国家研究中心，于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年批准组建的国家研究中心，整合物理、化学、材料、生物、信息的五个一级学科的研究力量，对算力需求较大。其他课题组算力参差不齐。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BE0459F-D685-DA04-CD36-E9795813CB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173" y="2795925"/>
            <a:ext cx="3561912" cy="178095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8C9E4C9-E6AF-85B3-578D-356D0D3892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6580" y="873381"/>
            <a:ext cx="1756724" cy="1780955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E3CD76BA-566C-3BEE-1D5B-A99FAC540547}"/>
              </a:ext>
            </a:extLst>
          </p:cNvPr>
          <p:cNvSpPr txBox="1"/>
          <p:nvPr/>
        </p:nvSpPr>
        <p:spPr>
          <a:xfrm>
            <a:off x="883171" y="3178571"/>
            <a:ext cx="60172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安徽大学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安徽大学目前为物理、化学、计算机学院等建设有课题组的高性能计算平台，其余的学院或科研单位主要作业运行在校级平台。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A1C20FCF-F75B-4520-3E7B-95FF8D7A2ED4}"/>
              </a:ext>
            </a:extLst>
          </p:cNvPr>
          <p:cNvSpPr txBox="1"/>
          <p:nvPr/>
        </p:nvSpPr>
        <p:spPr>
          <a:xfrm>
            <a:off x="883171" y="5180430"/>
            <a:ext cx="60172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安徽医科大学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安徽医科大学生物医学学院建有高性能计算平台，为生物医学工程、智能医学工程提供算力支撑，每年定期扩容相关算力。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513D2FE7-32B1-9459-E0E2-93B3753F07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361" y="4786670"/>
            <a:ext cx="1803185" cy="180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02689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43F648DB-95A7-1B9E-196C-2932D5FADC1E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kumimoji="1" lang="zh-CN" altLang="en-US"/>
              <a:t>力学实验室</a:t>
            </a:r>
            <a:r>
              <a:rPr kumimoji="1" lang="en-US" altLang="zh-CN"/>
              <a:t>HPC</a:t>
            </a:r>
            <a:r>
              <a:rPr kumimoji="1" lang="zh-CN" altLang="en-US"/>
              <a:t>方案特色</a:t>
            </a:r>
          </a:p>
          <a:p>
            <a:endParaRPr lang="zh-CN" altLang="en-US"/>
          </a:p>
          <a:p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45B99295-7980-78E7-B494-209F43D6B6C5}"/>
              </a:ext>
            </a:extLst>
          </p:cNvPr>
          <p:cNvGrpSpPr/>
          <p:nvPr/>
        </p:nvGrpSpPr>
        <p:grpSpPr>
          <a:xfrm>
            <a:off x="4176444" y="4077761"/>
            <a:ext cx="166005" cy="165999"/>
            <a:chOff x="1328352" y="1930439"/>
            <a:chExt cx="163278" cy="163272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AC0E7DAC-4E82-887D-AC13-393B0ABC1EEE}"/>
                </a:ext>
              </a:extLst>
            </p:cNvPr>
            <p:cNvSpPr/>
            <p:nvPr/>
          </p:nvSpPr>
          <p:spPr>
            <a:xfrm>
              <a:off x="1328352" y="1930439"/>
              <a:ext cx="163278" cy="163272"/>
            </a:xfrm>
            <a:prstGeom prst="ellipse">
              <a:avLst/>
            </a:prstGeom>
            <a:solidFill>
              <a:srgbClr val="AD283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344473">
                <a:defRPr/>
              </a:pPr>
              <a:endParaRPr lang="zh-CN" altLang="en-US" sz="2647" kern="0">
                <a:solidFill>
                  <a:prstClr val="white"/>
                </a:solidFill>
                <a:latin typeface="Arial" panose="020B0604020202020204"/>
                <a:ea typeface="微软雅黑 Light" panose="020B0502040204020203" pitchFamily="34" charset="-122"/>
              </a:endParaRPr>
            </a:p>
          </p:txBody>
        </p:sp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id="{04A32C90-538F-3F19-EAA2-11DF68B93FA5}"/>
                </a:ext>
              </a:extLst>
            </p:cNvPr>
            <p:cNvSpPr/>
            <p:nvPr/>
          </p:nvSpPr>
          <p:spPr>
            <a:xfrm>
              <a:off x="1377627" y="1979712"/>
              <a:ext cx="64727" cy="64727"/>
            </a:xfrm>
            <a:prstGeom prst="ellipse">
              <a:avLst/>
            </a:prstGeom>
            <a:solidFill>
              <a:srgbClr val="F5E9E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344473">
                <a:defRPr/>
              </a:pPr>
              <a:endParaRPr lang="zh-CN" altLang="en-US" sz="2647" kern="0">
                <a:solidFill>
                  <a:prstClr val="white"/>
                </a:solidFill>
                <a:latin typeface="Arial" panose="020B0604020202020204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6BC8290-D68C-E7CD-A232-03E0D7DF5242}"/>
              </a:ext>
            </a:extLst>
          </p:cNvPr>
          <p:cNvGrpSpPr/>
          <p:nvPr/>
        </p:nvGrpSpPr>
        <p:grpSpPr>
          <a:xfrm>
            <a:off x="4409151" y="3895064"/>
            <a:ext cx="3172608" cy="358833"/>
            <a:chOff x="3010243" y="3760676"/>
            <a:chExt cx="2340493" cy="264718"/>
          </a:xfrm>
        </p:grpSpPr>
        <p:sp>
          <p:nvSpPr>
            <p:cNvPr id="7" name="平行四边形 6">
              <a:extLst>
                <a:ext uri="{FF2B5EF4-FFF2-40B4-BE49-F238E27FC236}">
                  <a16:creationId xmlns:a16="http://schemas.microsoft.com/office/drawing/2014/main" xmlns="" id="{4D01BABF-9548-6EA3-EC51-037AFD809A0B}"/>
                </a:ext>
              </a:extLst>
            </p:cNvPr>
            <p:cNvSpPr/>
            <p:nvPr/>
          </p:nvSpPr>
          <p:spPr>
            <a:xfrm>
              <a:off x="3010243" y="3760676"/>
              <a:ext cx="2340493" cy="264718"/>
            </a:xfrm>
            <a:prstGeom prst="parallelogram">
              <a:avLst>
                <a:gd name="adj" fmla="val 35739"/>
              </a:avLst>
            </a:prstGeom>
            <a:solidFill>
              <a:sysClr val="window" lastClr="FFFFFF"/>
            </a:solidFill>
            <a:ln w="12700" cap="flat" cmpd="sng" algn="ctr">
              <a:gradFill>
                <a:gsLst>
                  <a:gs pos="68533">
                    <a:srgbClr val="C0504D">
                      <a:alpha val="0"/>
                    </a:srgbClr>
                  </a:gs>
                  <a:gs pos="24900">
                    <a:srgbClr val="C0504D">
                      <a:alpha val="0"/>
                    </a:srgbClr>
                  </a:gs>
                  <a:gs pos="0">
                    <a:srgbClr val="C0504D"/>
                  </a:gs>
                  <a:gs pos="100000">
                    <a:srgbClr val="C0504D"/>
                  </a:gs>
                </a:gsLst>
                <a:lin ang="3000000" scaled="0"/>
              </a:gra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377">
                <a:defRPr/>
              </a:pPr>
              <a:endParaRPr lang="zh-CN" altLang="en-US" sz="1600" b="1" kern="0">
                <a:solidFill>
                  <a:srgbClr val="1F497D"/>
                </a:solidFill>
                <a:latin typeface="DIN" panose="02000803040000020004" pitchFamily="50" charset="0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AE7D9EEB-F750-A1A9-D72E-59AAB805EB0B}"/>
                </a:ext>
              </a:extLst>
            </p:cNvPr>
            <p:cNvSpPr/>
            <p:nvPr/>
          </p:nvSpPr>
          <p:spPr>
            <a:xfrm>
              <a:off x="3268619" y="3768156"/>
              <a:ext cx="1823752" cy="2497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457189">
                <a:defRPr/>
              </a:pPr>
              <a:r>
                <a:rPr lang="zh-CN" altLang="en-US" sz="1600" b="1" kern="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rPr>
                <a:t>曙光</a:t>
              </a:r>
              <a:r>
                <a:rPr lang="en-US" altLang="zh-CN" sz="1600" b="1" kern="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rPr>
                <a:t>HPC</a:t>
              </a:r>
              <a:r>
                <a:rPr lang="zh-CN" altLang="en-US" sz="1600" b="1" kern="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rPr>
                <a:t>高性能计算系统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CA460D6F-624B-D0A3-860F-A14934E8DF78}"/>
              </a:ext>
            </a:extLst>
          </p:cNvPr>
          <p:cNvGrpSpPr/>
          <p:nvPr/>
        </p:nvGrpSpPr>
        <p:grpSpPr>
          <a:xfrm flipH="1">
            <a:off x="7557323" y="1941373"/>
            <a:ext cx="166005" cy="165999"/>
            <a:chOff x="1328352" y="1930439"/>
            <a:chExt cx="163278" cy="163272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AE3FDB21-490D-299F-6093-ADB10A0D8A80}"/>
                </a:ext>
              </a:extLst>
            </p:cNvPr>
            <p:cNvSpPr/>
            <p:nvPr/>
          </p:nvSpPr>
          <p:spPr>
            <a:xfrm>
              <a:off x="1328352" y="1930439"/>
              <a:ext cx="163278" cy="163272"/>
            </a:xfrm>
            <a:prstGeom prst="ellipse">
              <a:avLst/>
            </a:prstGeom>
            <a:solidFill>
              <a:srgbClr val="AD283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344473">
                <a:defRPr/>
              </a:pPr>
              <a:endParaRPr lang="zh-CN" altLang="en-US" sz="2647" kern="0">
                <a:solidFill>
                  <a:prstClr val="white"/>
                </a:solidFill>
                <a:latin typeface="Arial" panose="020B0604020202020204"/>
                <a:ea typeface="微软雅黑 Light" panose="020B0502040204020203" pitchFamily="34" charset="-122"/>
              </a:endParaRPr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0A2B37F0-848C-F4A8-CE56-0B5743E03A65}"/>
                </a:ext>
              </a:extLst>
            </p:cNvPr>
            <p:cNvSpPr/>
            <p:nvPr/>
          </p:nvSpPr>
          <p:spPr>
            <a:xfrm>
              <a:off x="1377627" y="1979712"/>
              <a:ext cx="64727" cy="64727"/>
            </a:xfrm>
            <a:prstGeom prst="ellipse">
              <a:avLst/>
            </a:prstGeom>
            <a:solidFill>
              <a:srgbClr val="F5E9E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344473">
                <a:defRPr/>
              </a:pPr>
              <a:endParaRPr lang="zh-CN" altLang="en-US" sz="2647" kern="0">
                <a:solidFill>
                  <a:prstClr val="white"/>
                </a:solidFill>
                <a:latin typeface="Arial" panose="020B0604020202020204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D72EE328-A576-B893-EA37-2039A957CA9C}"/>
              </a:ext>
            </a:extLst>
          </p:cNvPr>
          <p:cNvGrpSpPr/>
          <p:nvPr/>
        </p:nvGrpSpPr>
        <p:grpSpPr>
          <a:xfrm flipH="1">
            <a:off x="7640326" y="4077761"/>
            <a:ext cx="166005" cy="165999"/>
            <a:chOff x="1328352" y="1930439"/>
            <a:chExt cx="163278" cy="163272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0018A358-A035-B632-4EB4-96AC2A96D358}"/>
                </a:ext>
              </a:extLst>
            </p:cNvPr>
            <p:cNvSpPr/>
            <p:nvPr/>
          </p:nvSpPr>
          <p:spPr>
            <a:xfrm>
              <a:off x="1328352" y="1930439"/>
              <a:ext cx="163278" cy="163272"/>
            </a:xfrm>
            <a:prstGeom prst="ellipse">
              <a:avLst/>
            </a:prstGeom>
            <a:solidFill>
              <a:srgbClr val="AD283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344473">
                <a:defRPr/>
              </a:pPr>
              <a:endParaRPr lang="zh-CN" altLang="en-US" sz="2647" kern="0">
                <a:solidFill>
                  <a:prstClr val="white"/>
                </a:solidFill>
                <a:latin typeface="Arial" panose="020B0604020202020204"/>
                <a:ea typeface="微软雅黑 Light" panose="020B0502040204020203" pitchFamily="34" charset="-122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F555D36D-1B20-F0F6-561C-FD0EB35DA137}"/>
                </a:ext>
              </a:extLst>
            </p:cNvPr>
            <p:cNvSpPr/>
            <p:nvPr/>
          </p:nvSpPr>
          <p:spPr>
            <a:xfrm>
              <a:off x="1377627" y="1979712"/>
              <a:ext cx="64727" cy="64727"/>
            </a:xfrm>
            <a:prstGeom prst="ellipse">
              <a:avLst/>
            </a:prstGeom>
            <a:solidFill>
              <a:srgbClr val="F5E9E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344473">
                <a:defRPr/>
              </a:pPr>
              <a:endParaRPr lang="zh-CN" altLang="en-US" sz="2647" kern="0">
                <a:solidFill>
                  <a:prstClr val="white"/>
                </a:solidFill>
                <a:latin typeface="Arial" panose="020B0604020202020204"/>
                <a:ea typeface="微软雅黑 Light" panose="020B0502040204020203" pitchFamily="34" charset="-122"/>
              </a:endParaRP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026EA5E1-082A-0187-1EF5-B1EF440573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191" y="2493078"/>
            <a:ext cx="3312941" cy="1370836"/>
          </a:xfrm>
          <a:prstGeom prst="rect">
            <a:avLst/>
          </a:prstGeom>
          <a:effectLst>
            <a:outerShdw blurRad="76200" dist="762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E710B5F2-4C1D-78EB-C00E-305A9E16E8DA}"/>
              </a:ext>
            </a:extLst>
          </p:cNvPr>
          <p:cNvGrpSpPr/>
          <p:nvPr/>
        </p:nvGrpSpPr>
        <p:grpSpPr>
          <a:xfrm>
            <a:off x="422145" y="1574067"/>
            <a:ext cx="4003308" cy="892360"/>
            <a:chOff x="316608" y="1180550"/>
            <a:chExt cx="3002481" cy="669270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EFA14788-CE97-25F2-68EC-4AEB7086952B}"/>
                </a:ext>
              </a:extLst>
            </p:cNvPr>
            <p:cNvGrpSpPr/>
            <p:nvPr/>
          </p:nvGrpSpPr>
          <p:grpSpPr>
            <a:xfrm>
              <a:off x="3194585" y="1456029"/>
              <a:ext cx="124504" cy="124499"/>
              <a:chOff x="1328352" y="1930439"/>
              <a:chExt cx="163278" cy="163272"/>
            </a:xfrm>
          </p:grpSpPr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="" id="{507381D3-FBEE-9481-0221-99269F4DF949}"/>
                  </a:ext>
                </a:extLst>
              </p:cNvPr>
              <p:cNvSpPr/>
              <p:nvPr/>
            </p:nvSpPr>
            <p:spPr>
              <a:xfrm>
                <a:off x="1328352" y="1930439"/>
                <a:ext cx="163278" cy="163272"/>
              </a:xfrm>
              <a:prstGeom prst="ellipse">
                <a:avLst/>
              </a:prstGeom>
              <a:solidFill>
                <a:srgbClr val="AD283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344473">
                  <a:defRPr/>
                </a:pPr>
                <a:endParaRPr lang="zh-CN" altLang="en-US" sz="2647" kern="0">
                  <a:solidFill>
                    <a:prstClr val="white"/>
                  </a:solidFill>
                  <a:latin typeface="Arial" panose="020B0604020202020204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0" name="椭圆 19">
                <a:extLst>
                  <a:ext uri="{FF2B5EF4-FFF2-40B4-BE49-F238E27FC236}">
                    <a16:creationId xmlns:a16="http://schemas.microsoft.com/office/drawing/2014/main" xmlns="" id="{794E4983-ADC4-2CA5-E16B-DC895883AD28}"/>
                  </a:ext>
                </a:extLst>
              </p:cNvPr>
              <p:cNvSpPr/>
              <p:nvPr/>
            </p:nvSpPr>
            <p:spPr>
              <a:xfrm>
                <a:off x="1377627" y="1979712"/>
                <a:ext cx="64727" cy="64727"/>
              </a:xfrm>
              <a:prstGeom prst="ellipse">
                <a:avLst/>
              </a:prstGeom>
              <a:solidFill>
                <a:srgbClr val="F5E9E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344473">
                  <a:defRPr/>
                </a:pPr>
                <a:endParaRPr lang="zh-CN" altLang="en-US" sz="2647" kern="0">
                  <a:solidFill>
                    <a:prstClr val="white"/>
                  </a:solidFill>
                  <a:latin typeface="Arial" panose="020B0604020202020204"/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18" name="TextBox 15">
              <a:extLst>
                <a:ext uri="{FF2B5EF4-FFF2-40B4-BE49-F238E27FC236}">
                  <a16:creationId xmlns:a16="http://schemas.microsoft.com/office/drawing/2014/main" xmlns="" id="{D5E3B784-27EF-11AE-0907-8BA5FB0143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608" y="1180550"/>
              <a:ext cx="1431758" cy="6692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594" indent="-228594" algn="r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200" b="1">
                  <a:solidFill>
                    <a:srgbClr val="AD2830"/>
                  </a:solidFill>
                  <a:hlinkClick r:id="rId3" action="ppaction://hlinksldjump"/>
                </a:rPr>
                <a:t>高性能计算平台</a:t>
              </a:r>
              <a:endParaRPr lang="en-US" altLang="zh-CN" sz="1200" b="1" dirty="0">
                <a:solidFill>
                  <a:srgbClr val="AD2830"/>
                </a:solidFill>
              </a:endParaRPr>
            </a:p>
            <a:p>
              <a:pPr marL="228594" indent="-228594" algn="r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zh-CN" altLang="en-US" sz="1067"/>
                <a:t>最新</a:t>
              </a:r>
              <a:r>
                <a:rPr lang="en-US" altLang="zh-CN" sz="1067"/>
                <a:t>Intel</a:t>
              </a:r>
              <a:r>
                <a:rPr lang="zh-CN" altLang="en-US" sz="1067"/>
                <a:t>处理器</a:t>
              </a:r>
              <a:endParaRPr lang="en-US" altLang="zh-CN" sz="1067"/>
            </a:p>
            <a:p>
              <a:pPr marL="228594" indent="-228594" algn="r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zh-CN" altLang="en-US" sz="1067"/>
                <a:t>支持大容量存储空间</a:t>
              </a:r>
              <a:endParaRPr lang="en-US" altLang="zh-CN" sz="1067"/>
            </a:p>
            <a:p>
              <a:pPr marL="228594" indent="-228594" algn="r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zh-CN" altLang="en-US" sz="1067"/>
                <a:t>支持</a:t>
              </a:r>
              <a:r>
                <a:rPr lang="en-US" altLang="zh-CN" sz="1067"/>
                <a:t>10</a:t>
              </a:r>
              <a:r>
                <a:rPr lang="zh-CN" altLang="en-US" sz="1067"/>
                <a:t>个</a:t>
              </a:r>
              <a:r>
                <a:rPr lang="en-US" altLang="zh-CN" sz="1067"/>
                <a:t>PCIE</a:t>
              </a:r>
              <a:r>
                <a:rPr lang="zh-CN" altLang="en-US" sz="1067"/>
                <a:t>插槽</a:t>
              </a:r>
              <a:endParaRPr lang="zh-CN" altLang="en-US" sz="1067" dirty="0"/>
            </a:p>
          </p:txBody>
        </p:sp>
      </p:grpSp>
      <p:pic>
        <p:nvPicPr>
          <p:cNvPr id="21" name="Picture 1" descr="page17image6444528">
            <a:extLst>
              <a:ext uri="{FF2B5EF4-FFF2-40B4-BE49-F238E27FC236}">
                <a16:creationId xmlns:a16="http://schemas.microsoft.com/office/drawing/2014/main" xmlns="" id="{C487D0F5-BDD0-48BB-9994-64D624A33F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86" y="3895058"/>
            <a:ext cx="1890997" cy="106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15">
            <a:extLst>
              <a:ext uri="{FF2B5EF4-FFF2-40B4-BE49-F238E27FC236}">
                <a16:creationId xmlns:a16="http://schemas.microsoft.com/office/drawing/2014/main" xmlns="" id="{167E34FF-F233-1F31-16A6-792C60248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61" y="4841868"/>
            <a:ext cx="2827868" cy="892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algn="r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1200" b="1" dirty="0">
                <a:solidFill>
                  <a:srgbClr val="AD2830"/>
                </a:solidFill>
                <a:hlinkClick r:id="rId3" action="ppaction://hlinksldjump"/>
              </a:rPr>
              <a:t>高性能</a:t>
            </a:r>
            <a:r>
              <a:rPr lang="en-US" altLang="zh-CN" sz="1200" b="1" dirty="0">
                <a:solidFill>
                  <a:srgbClr val="AD2830"/>
                </a:solidFill>
                <a:hlinkClick r:id="rId3" action="ppaction://hlinksldjump"/>
              </a:rPr>
              <a:t>GPU</a:t>
            </a:r>
            <a:r>
              <a:rPr lang="zh-CN" altLang="en-US" sz="1200" b="1" dirty="0">
                <a:solidFill>
                  <a:srgbClr val="AD2830"/>
                </a:solidFill>
                <a:hlinkClick r:id="rId3" action="ppaction://hlinksldjump"/>
              </a:rPr>
              <a:t>服务器</a:t>
            </a:r>
            <a:endParaRPr lang="en-US" altLang="zh-CN" sz="1200" b="1" dirty="0">
              <a:solidFill>
                <a:srgbClr val="AD2830"/>
              </a:solidFill>
            </a:endParaRPr>
          </a:p>
          <a:p>
            <a:pPr marL="228594" indent="-228594" algn="r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067" dirty="0"/>
              <a:t>支持高强度</a:t>
            </a:r>
            <a:r>
              <a:rPr lang="en-GB" altLang="zh-CN" sz="1067" dirty="0"/>
              <a:t>GPU</a:t>
            </a:r>
            <a:r>
              <a:rPr lang="zh-CN" altLang="en-US" sz="1067" dirty="0"/>
              <a:t>计算，追求极致性能</a:t>
            </a:r>
          </a:p>
          <a:p>
            <a:pPr marL="228594" indent="-228594" algn="r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067" dirty="0"/>
              <a:t>支持高速网络，存储和其他</a:t>
            </a:r>
            <a:r>
              <a:rPr lang="en-GB" altLang="zh-CN" sz="1067" dirty="0"/>
              <a:t>IO</a:t>
            </a:r>
            <a:r>
              <a:rPr lang="zh-CN" altLang="en-US" sz="1067" dirty="0"/>
              <a:t>扩展</a:t>
            </a:r>
          </a:p>
          <a:p>
            <a:pPr marL="228594" indent="-228594" algn="r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067" dirty="0"/>
              <a:t>优化运维效率 ， 识别监控、故障报警</a:t>
            </a:r>
          </a:p>
        </p:txBody>
      </p:sp>
      <p:sp>
        <p:nvSpPr>
          <p:cNvPr id="23" name="TextBox 15">
            <a:extLst>
              <a:ext uri="{FF2B5EF4-FFF2-40B4-BE49-F238E27FC236}">
                <a16:creationId xmlns:a16="http://schemas.microsoft.com/office/drawing/2014/main" xmlns="" id="{B44E7342-B1EB-CA6C-FCC3-3AC208752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8118" y="5953027"/>
            <a:ext cx="2357244" cy="6423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1200" b="1">
                <a:solidFill>
                  <a:srgbClr val="AD2830"/>
                </a:solidFill>
                <a:hlinkClick r:id="" action="ppaction://noaction"/>
              </a:rPr>
              <a:t>并行存储</a:t>
            </a:r>
            <a:endParaRPr lang="zh-CN" altLang="en-US" sz="1200" b="1" dirty="0">
              <a:solidFill>
                <a:srgbClr val="AD2830"/>
              </a:solidFill>
            </a:endParaRP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altLang="zh-CN" sz="1067" dirty="0">
                <a:solidFill>
                  <a:srgbClr val="C00000"/>
                </a:solidFill>
              </a:rPr>
              <a:t>P</a:t>
            </a:r>
            <a:r>
              <a:rPr lang="en-GB" altLang="zh-CN" sz="1067">
                <a:solidFill>
                  <a:srgbClr val="C00000"/>
                </a:solidFill>
              </a:rPr>
              <a:t>B</a:t>
            </a:r>
            <a:r>
              <a:rPr lang="zh-CN" altLang="en-US" sz="1067" dirty="0">
                <a:solidFill>
                  <a:srgbClr val="C00000"/>
                </a:solidFill>
              </a:rPr>
              <a:t>级</a:t>
            </a:r>
            <a:r>
              <a:rPr lang="zh-CN" altLang="en-US" sz="1067" dirty="0"/>
              <a:t>存储空间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GB" altLang="zh-CN" sz="1067" dirty="0">
                <a:solidFill>
                  <a:srgbClr val="C00000"/>
                </a:solidFill>
              </a:rPr>
              <a:t>TB </a:t>
            </a:r>
            <a:r>
              <a:rPr lang="zh-CN" altLang="en-US" sz="1067" dirty="0">
                <a:solidFill>
                  <a:srgbClr val="C00000"/>
                </a:solidFill>
              </a:rPr>
              <a:t>级</a:t>
            </a:r>
            <a:r>
              <a:rPr lang="zh-CN" altLang="en-US" sz="1067" dirty="0"/>
              <a:t> </a:t>
            </a:r>
            <a:r>
              <a:rPr lang="zh-CN" altLang="en-US" sz="1067"/>
              <a:t>聚合带宽</a:t>
            </a:r>
            <a:endParaRPr lang="zh-CN" altLang="en-US" sz="1067" dirty="0"/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E696D6CC-375F-DD08-A678-ABF3904409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518" y="1865530"/>
            <a:ext cx="1701887" cy="309433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D6AA3ADA-D8A6-260F-5D3F-8018BC523AA7}"/>
              </a:ext>
            </a:extLst>
          </p:cNvPr>
          <p:cNvGrpSpPr/>
          <p:nvPr/>
        </p:nvGrpSpPr>
        <p:grpSpPr>
          <a:xfrm flipH="1">
            <a:off x="6365368" y="5267535"/>
            <a:ext cx="166005" cy="165999"/>
            <a:chOff x="1328352" y="1930439"/>
            <a:chExt cx="163278" cy="163272"/>
          </a:xfrm>
        </p:grpSpPr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="" id="{9DBB2608-97C0-DB96-0495-A0DF88EB0A19}"/>
                </a:ext>
              </a:extLst>
            </p:cNvPr>
            <p:cNvSpPr/>
            <p:nvPr/>
          </p:nvSpPr>
          <p:spPr>
            <a:xfrm>
              <a:off x="1328352" y="1930439"/>
              <a:ext cx="163278" cy="163272"/>
            </a:xfrm>
            <a:prstGeom prst="ellipse">
              <a:avLst/>
            </a:prstGeom>
            <a:solidFill>
              <a:srgbClr val="AD283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344473">
                <a:defRPr/>
              </a:pPr>
              <a:endParaRPr lang="zh-CN" altLang="en-US" sz="2647" kern="0">
                <a:solidFill>
                  <a:prstClr val="white"/>
                </a:solidFill>
                <a:latin typeface="Arial" panose="020B0604020202020204"/>
                <a:ea typeface="微软雅黑 Light" panose="020B0502040204020203" pitchFamily="34" charset="-122"/>
              </a:endParaRPr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8431F907-2B94-FD06-39B2-C9D95F35F8DC}"/>
                </a:ext>
              </a:extLst>
            </p:cNvPr>
            <p:cNvSpPr/>
            <p:nvPr/>
          </p:nvSpPr>
          <p:spPr>
            <a:xfrm>
              <a:off x="1377627" y="1979712"/>
              <a:ext cx="64727" cy="64727"/>
            </a:xfrm>
            <a:prstGeom prst="ellipse">
              <a:avLst/>
            </a:prstGeom>
            <a:solidFill>
              <a:srgbClr val="F5E9E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344473">
                <a:defRPr/>
              </a:pPr>
              <a:endParaRPr lang="zh-CN" altLang="en-US" sz="2647" kern="0">
                <a:solidFill>
                  <a:prstClr val="white"/>
                </a:solidFill>
                <a:latin typeface="Arial" panose="020B0604020202020204"/>
                <a:ea typeface="微软雅黑 Light" panose="020B0502040204020203" pitchFamily="34" charset="-122"/>
              </a:endParaRPr>
            </a:p>
          </p:txBody>
        </p:sp>
      </p:grpSp>
      <p:sp>
        <p:nvSpPr>
          <p:cNvPr id="28" name="TextBox 15">
            <a:extLst>
              <a:ext uri="{FF2B5EF4-FFF2-40B4-BE49-F238E27FC236}">
                <a16:creationId xmlns:a16="http://schemas.microsoft.com/office/drawing/2014/main" xmlns="" id="{699E5976-7DB3-CA21-F65F-2220F50371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8495" y="2174963"/>
            <a:ext cx="2108269" cy="6953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1200" b="1" dirty="0">
                <a:solidFill>
                  <a:srgbClr val="AD2830"/>
                </a:solidFill>
                <a:hlinkClick r:id="" action="ppaction://noaction"/>
              </a:rPr>
              <a:t>集群管理和作业调度系统</a:t>
            </a:r>
            <a:endParaRPr lang="zh-CN" altLang="en-US" sz="1200" b="1" dirty="0">
              <a:solidFill>
                <a:srgbClr val="AD2830"/>
              </a:solidFill>
            </a:endParaRPr>
          </a:p>
          <a:p>
            <a:pPr marL="228594" indent="-228594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067" dirty="0"/>
              <a:t>集群监控、集群管理</a:t>
            </a:r>
            <a:endParaRPr lang="en-US" altLang="zh-CN" sz="1067" dirty="0"/>
          </a:p>
          <a:p>
            <a:pPr marL="228594" indent="-228594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067" dirty="0"/>
              <a:t>作业调度、三维可视化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136FCDEF-CB32-BED7-DDE9-A88892F6407E}"/>
              </a:ext>
            </a:extLst>
          </p:cNvPr>
          <p:cNvGrpSpPr/>
          <p:nvPr/>
        </p:nvGrpSpPr>
        <p:grpSpPr>
          <a:xfrm flipH="1">
            <a:off x="6125514" y="1234646"/>
            <a:ext cx="166005" cy="165999"/>
            <a:chOff x="1328352" y="1930439"/>
            <a:chExt cx="163278" cy="163272"/>
          </a:xfrm>
        </p:grpSpPr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F52F7049-EE67-732B-DDD7-A716094C2B58}"/>
                </a:ext>
              </a:extLst>
            </p:cNvPr>
            <p:cNvSpPr/>
            <p:nvPr/>
          </p:nvSpPr>
          <p:spPr>
            <a:xfrm>
              <a:off x="1328352" y="1930439"/>
              <a:ext cx="163278" cy="163272"/>
            </a:xfrm>
            <a:prstGeom prst="ellipse">
              <a:avLst/>
            </a:prstGeom>
            <a:solidFill>
              <a:srgbClr val="AD283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344473">
                <a:defRPr/>
              </a:pPr>
              <a:endParaRPr lang="zh-CN" altLang="en-US" sz="2647" kern="0">
                <a:solidFill>
                  <a:prstClr val="white"/>
                </a:solidFill>
                <a:latin typeface="Arial" panose="020B0604020202020204"/>
                <a:ea typeface="微软雅黑 Light" panose="020B0502040204020203" pitchFamily="34" charset="-122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C4ED5765-C564-E9FB-4588-69F86885DAC9}"/>
                </a:ext>
              </a:extLst>
            </p:cNvPr>
            <p:cNvSpPr/>
            <p:nvPr/>
          </p:nvSpPr>
          <p:spPr>
            <a:xfrm>
              <a:off x="1377627" y="1979712"/>
              <a:ext cx="64727" cy="64727"/>
            </a:xfrm>
            <a:prstGeom prst="ellipse">
              <a:avLst/>
            </a:prstGeom>
            <a:solidFill>
              <a:srgbClr val="F5E9E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344473">
                <a:defRPr/>
              </a:pPr>
              <a:endParaRPr lang="zh-CN" altLang="en-US" sz="2647" kern="0">
                <a:solidFill>
                  <a:prstClr val="white"/>
                </a:solidFill>
                <a:latin typeface="Arial" panose="020B0604020202020204"/>
                <a:ea typeface="微软雅黑 Light" panose="020B0502040204020203" pitchFamily="34" charset="-122"/>
              </a:endParaRPr>
            </a:p>
          </p:txBody>
        </p:sp>
      </p:grpSp>
      <p:sp>
        <p:nvSpPr>
          <p:cNvPr id="32" name="TextBox 15">
            <a:extLst>
              <a:ext uri="{FF2B5EF4-FFF2-40B4-BE49-F238E27FC236}">
                <a16:creationId xmlns:a16="http://schemas.microsoft.com/office/drawing/2014/main" xmlns="" id="{E524C314-D024-51ED-0858-374D147F59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1950" y="4531328"/>
            <a:ext cx="2005677" cy="892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1200" b="1" dirty="0">
                <a:solidFill>
                  <a:srgbClr val="AD2830"/>
                </a:solidFill>
                <a:hlinkClick r:id="rId3" action="ppaction://hlinksldjump">
                  <a:extLst>
                    <a:ext uri="{DAF060AB-1E55-43B9-8AAB-6FB025537F2F}">
                      <wpsdc:hlinkClr xmlns="" xmlns:wpsdc="http://www.wps.cn/officeDocument/2017/drawingmlCustomData" val="C00000"/>
                      <wpsdc:folHlinkClr xmlns="" xmlns:wpsdc="http://www.wps.cn/officeDocument/2017/drawingmlCustomData" val="800080"/>
                      <wpsdc:hlinkUnderline xmlns="" xmlns:wpsdc="http://www.wps.cn/officeDocument/2017/drawingmlCustomData" val="1"/>
                    </a:ext>
                  </a:extLst>
                </a:hlinkClick>
              </a:rPr>
              <a:t>基础软件环境</a:t>
            </a:r>
            <a:endParaRPr lang="zh-CN" altLang="en-US" sz="1200" b="1" dirty="0">
              <a:solidFill>
                <a:srgbClr val="AD2830"/>
              </a:solidFill>
              <a:hlinkClick r:id="rId3" action="ppaction://hlinksldjump">
                <a:extLst>
                  <a:ext uri="{DAF060AB-1E55-43B9-8AAB-6FB025537F2F}">
                    <wpsdc:hlinkClr xmlns="" xmlns:wpsdc="http://www.wps.cn/officeDocument/2017/drawingmlCustomData" val="C00000"/>
                    <wpsdc:folHlinkClr xmlns="" xmlns:wpsdc="http://www.wps.cn/officeDocument/2017/drawingmlCustomData" val="800080"/>
                    <wpsdc:hlinkUnderline xmlns="" xmlns:wpsdc="http://www.wps.cn/officeDocument/2017/drawingmlCustomData" val="1"/>
                  </a:ext>
                </a:extLst>
              </a:hlinkClick>
            </a:endParaRPr>
          </a:p>
          <a:p>
            <a:pPr marL="228594" indent="-228594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067" dirty="0"/>
              <a:t>完备的基础</a:t>
            </a:r>
            <a:r>
              <a:rPr lang="en-US" altLang="zh-CN" sz="1067" dirty="0"/>
              <a:t>+</a:t>
            </a:r>
            <a:r>
              <a:rPr lang="zh-CN" altLang="en-US" sz="1067" dirty="0"/>
              <a:t>应用软件环境</a:t>
            </a:r>
          </a:p>
          <a:p>
            <a:pPr marL="228594" indent="-228594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067" dirty="0"/>
              <a:t>自动化动态安装部署</a:t>
            </a:r>
          </a:p>
          <a:p>
            <a:pPr marL="228594" indent="-228594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067" dirty="0"/>
              <a:t>针对硬件平台优化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99D778CE-78F9-4ACC-A639-A0DAEC0EBA0F}"/>
              </a:ext>
            </a:extLst>
          </p:cNvPr>
          <p:cNvGrpSpPr/>
          <p:nvPr/>
        </p:nvGrpSpPr>
        <p:grpSpPr>
          <a:xfrm flipH="1">
            <a:off x="5065598" y="5026363"/>
            <a:ext cx="166005" cy="165999"/>
            <a:chOff x="1328352" y="1930439"/>
            <a:chExt cx="163278" cy="163272"/>
          </a:xfrm>
        </p:grpSpPr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="" id="{6F9AC453-28FD-20F7-BECE-67F38131333C}"/>
                </a:ext>
              </a:extLst>
            </p:cNvPr>
            <p:cNvSpPr/>
            <p:nvPr/>
          </p:nvSpPr>
          <p:spPr>
            <a:xfrm>
              <a:off x="1328352" y="1930439"/>
              <a:ext cx="163278" cy="163272"/>
            </a:xfrm>
            <a:prstGeom prst="ellipse">
              <a:avLst/>
            </a:prstGeom>
            <a:solidFill>
              <a:srgbClr val="AD283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344473">
                <a:defRPr/>
              </a:pPr>
              <a:endParaRPr lang="zh-CN" altLang="en-US" sz="2647" kern="0">
                <a:solidFill>
                  <a:prstClr val="white"/>
                </a:solidFill>
                <a:latin typeface="Arial" panose="020B0604020202020204"/>
                <a:ea typeface="微软雅黑 Light" panose="020B0502040204020203" pitchFamily="34" charset="-122"/>
              </a:endParaRPr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="" id="{9A2B598E-F291-6F39-7965-5EB43B4F1143}"/>
                </a:ext>
              </a:extLst>
            </p:cNvPr>
            <p:cNvSpPr/>
            <p:nvPr/>
          </p:nvSpPr>
          <p:spPr>
            <a:xfrm>
              <a:off x="1377627" y="1979712"/>
              <a:ext cx="64727" cy="64727"/>
            </a:xfrm>
            <a:prstGeom prst="ellipse">
              <a:avLst/>
            </a:prstGeom>
            <a:solidFill>
              <a:srgbClr val="F5E9E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344473">
                <a:defRPr/>
              </a:pPr>
              <a:endParaRPr lang="zh-CN" altLang="en-US" sz="2647" kern="0">
                <a:solidFill>
                  <a:prstClr val="white"/>
                </a:solidFill>
                <a:latin typeface="Arial" panose="020B0604020202020204"/>
                <a:ea typeface="微软雅黑 Light" panose="020B0502040204020203" pitchFamily="34" charset="-122"/>
              </a:endParaRPr>
            </a:p>
          </p:txBody>
        </p:sp>
      </p:grpSp>
      <p:sp>
        <p:nvSpPr>
          <p:cNvPr id="36" name="TextBox 15">
            <a:extLst>
              <a:ext uri="{FF2B5EF4-FFF2-40B4-BE49-F238E27FC236}">
                <a16:creationId xmlns:a16="http://schemas.microsoft.com/office/drawing/2014/main" xmlns="" id="{2441314C-8AAE-2DB1-F8B5-FE61DA8E3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8166" y="5579636"/>
            <a:ext cx="2827868" cy="892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1200" b="1" dirty="0">
                <a:solidFill>
                  <a:srgbClr val="AD2830"/>
                </a:solidFill>
                <a:hlinkClick r:id="" action="ppaction://noaction"/>
              </a:rPr>
              <a:t>IB</a:t>
            </a:r>
            <a:r>
              <a:rPr lang="zh-CN" altLang="en-US" sz="1200" b="1" dirty="0">
                <a:solidFill>
                  <a:srgbClr val="AD2830"/>
                </a:solidFill>
                <a:hlinkClick r:id="" action="ppaction://noaction"/>
              </a:rPr>
              <a:t>高速计算网络</a:t>
            </a:r>
            <a:endParaRPr lang="en-US" altLang="zh-CN" sz="1200" b="1" dirty="0">
              <a:solidFill>
                <a:srgbClr val="AD2830"/>
              </a:solidFill>
            </a:endParaRPr>
          </a:p>
          <a:p>
            <a:pPr marL="228594" indent="-228594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1067"/>
              <a:t>HDR</a:t>
            </a:r>
            <a:r>
              <a:rPr lang="zh-CN" altLang="en-US" sz="1067"/>
              <a:t> </a:t>
            </a:r>
            <a:r>
              <a:rPr lang="en-US" altLang="zh-CN" sz="1067" dirty="0"/>
              <a:t>2</a:t>
            </a:r>
            <a:r>
              <a:rPr lang="en-US" altLang="zh-CN" sz="1067"/>
              <a:t>00Gb</a:t>
            </a:r>
            <a:r>
              <a:rPr lang="en-US" altLang="zh-CN" sz="1067" dirty="0"/>
              <a:t>/s</a:t>
            </a:r>
            <a:r>
              <a:rPr lang="zh-CN" altLang="en-US" sz="1067" dirty="0"/>
              <a:t>极速性能</a:t>
            </a:r>
          </a:p>
          <a:p>
            <a:pPr marL="228594" indent="-228594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067" dirty="0"/>
              <a:t>智能网络互联</a:t>
            </a:r>
            <a:endParaRPr lang="en-US" altLang="zh-CN" sz="1067" dirty="0"/>
          </a:p>
          <a:p>
            <a:pPr marL="228594" indent="-228594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067" dirty="0"/>
              <a:t>集群信息交换加速</a:t>
            </a:r>
          </a:p>
        </p:txBody>
      </p:sp>
      <p:pic>
        <p:nvPicPr>
          <p:cNvPr id="37" name="Picture 1" descr="page1image6538048">
            <a:extLst>
              <a:ext uri="{FF2B5EF4-FFF2-40B4-BE49-F238E27FC236}">
                <a16:creationId xmlns:a16="http://schemas.microsoft.com/office/drawing/2014/main" xmlns="" id="{C7C4C09C-BA58-FF0C-C899-2FDE0819D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194" y="5204516"/>
            <a:ext cx="1676823" cy="34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图片 137">
            <a:extLst>
              <a:ext uri="{FF2B5EF4-FFF2-40B4-BE49-F238E27FC236}">
                <a16:creationId xmlns:a16="http://schemas.microsoft.com/office/drawing/2014/main" xmlns="" id="{25286AA2-E29E-F1C7-76F4-B9CF1608E47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681" y="4037891"/>
            <a:ext cx="432427" cy="43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4">
            <a:extLst>
              <a:ext uri="{FF2B5EF4-FFF2-40B4-BE49-F238E27FC236}">
                <a16:creationId xmlns:a16="http://schemas.microsoft.com/office/drawing/2014/main" xmlns="" id="{0D113E1D-601E-A15A-E573-F664D4B2D9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4" r="12639"/>
          <a:stretch>
            <a:fillRect/>
          </a:stretch>
        </p:blipFill>
        <p:spPr bwMode="auto">
          <a:xfrm>
            <a:off x="7928131" y="4037891"/>
            <a:ext cx="462324" cy="43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40" name="object 10">
            <a:extLst>
              <a:ext uri="{FF2B5EF4-FFF2-40B4-BE49-F238E27FC236}">
                <a16:creationId xmlns:a16="http://schemas.microsoft.com/office/drawing/2014/main" xmlns="" id="{38C8750C-C058-6312-D862-1549753F2112}"/>
              </a:ext>
            </a:extLst>
          </p:cNvPr>
          <p:cNvSpPr/>
          <p:nvPr/>
        </p:nvSpPr>
        <p:spPr>
          <a:xfrm>
            <a:off x="2213905" y="1365970"/>
            <a:ext cx="1796651" cy="125843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84879F8C-34FE-6459-8E34-A67C1E07F9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9800" l="9998" r="89979">
                        <a14:foregroundMark x1="13132" y1="28300" x2="13521" y2="58600"/>
                        <a14:foregroundMark x1="13521" y1="58600" x2="24548" y2="76950"/>
                        <a14:foregroundMark x1="24548" y1="76950" x2="53352" y2="99800"/>
                        <a14:foregroundMark x1="53352" y1="99800" x2="79295" y2="69200"/>
                        <a14:foregroundMark x1="79295" y1="69200" x2="82704" y2="39850"/>
                        <a14:foregroundMark x1="82704" y1="39850" x2="72478" y2="19550"/>
                        <a14:foregroundMark x1="72478" y1="19550" x2="44178" y2="14300"/>
                        <a14:foregroundMark x1="44178" y1="14300" x2="12903" y2="281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281" y="5089367"/>
            <a:ext cx="1950252" cy="89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62743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457</Words>
  <Application>Microsoft Office PowerPoint</Application>
  <PresentationFormat>自定义</PresentationFormat>
  <Paragraphs>47</Paragraphs>
  <Slides>4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马 越</dc:creator>
  <cp:lastModifiedBy>zy</cp:lastModifiedBy>
  <cp:revision>6</cp:revision>
  <dcterms:created xsi:type="dcterms:W3CDTF">2022-09-05T02:33:48Z</dcterms:created>
  <dcterms:modified xsi:type="dcterms:W3CDTF">2022-10-21T04:16:51Z</dcterms:modified>
</cp:coreProperties>
</file>